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59" r:id="rId5"/>
    <p:sldId id="258" r:id="rId6"/>
    <p:sldId id="261" r:id="rId7"/>
    <p:sldId id="264" r:id="rId8"/>
    <p:sldId id="265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B4A24-64E1-4018-B04E-967A12C0E5F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18753-D7C2-4631-A389-56E75CF3D3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0932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8342-F88A-4BCA-A834-C2317216BE7A}" type="datetime1">
              <a:rPr lang="en-US" smtClean="0"/>
              <a:pPr/>
              <a:t>12/13/2018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kalpoma@gmail.com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632BD-4181-46AB-B695-A79F8DC39973}" type="datetime1">
              <a:rPr lang="en-US" smtClean="0"/>
              <a:pPr/>
              <a:t>12/13/2018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kalpoma@gmail.com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0C2D-0AE6-477C-8E54-B8FE2F1BEBA8}" type="datetime1">
              <a:rPr lang="en-US" smtClean="0"/>
              <a:pPr/>
              <a:t>12/13/2018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kalpoma@gmail.com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0B390-55F5-475E-96B7-11BB1EA4E33D}" type="datetime1">
              <a:rPr lang="en-US" smtClean="0"/>
              <a:pPr/>
              <a:t>12/13/2018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kalpoma@gmail.com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12FD-1336-4CA9-986F-F792E1515D37}" type="datetime1">
              <a:rPr lang="en-US" smtClean="0"/>
              <a:pPr/>
              <a:t>12/13/2018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kalpoma@gmail.com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528EC-CEDE-4CCA-9071-450B424BA2BA}" type="datetime1">
              <a:rPr lang="en-US" smtClean="0"/>
              <a:pPr/>
              <a:t>12/13/2018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kalpoma@gmail.com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8D46-62EC-4BEA-9AD0-568D96B009A4}" type="datetime1">
              <a:rPr lang="en-US" smtClean="0"/>
              <a:pPr/>
              <a:t>12/13/2018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kalpoma@gmail.com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D9FDA-D1B4-4EDB-95E1-DE75AFAAE6E4}" type="datetime1">
              <a:rPr lang="en-US" smtClean="0"/>
              <a:pPr/>
              <a:t>12/13/2018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kalpoma@gmail.com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B753-2ED7-42C1-8DB7-BD5EF74722A3}" type="datetime1">
              <a:rPr lang="en-US" smtClean="0"/>
              <a:pPr/>
              <a:t>12/13/2018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kalpoma@gmail.com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15A7-35AA-4CF5-B7C3-86EACB6DC06D}" type="datetime1">
              <a:rPr lang="en-US" smtClean="0"/>
              <a:pPr/>
              <a:t>12/13/2018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kalpoma@gmail.com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23468-509D-48DC-A045-297720F89108}" type="datetime1">
              <a:rPr lang="en-US" smtClean="0"/>
              <a:pPr/>
              <a:t>12/13/2018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kalpoma@gmail.com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3067-25EC-4164-A9BE-AAD1481F4A1B}" type="datetime1">
              <a:rPr lang="en-US" smtClean="0"/>
              <a:pPr/>
              <a:t>12/13/2018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kalpoma@gmail.com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CB2B-0B2D-4176-B221-F05BDD85170A}" type="datetime1">
              <a:rPr lang="en-US" smtClean="0"/>
              <a:pPr/>
              <a:t>12/13/2018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kalpoma@gmail.com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55AC-5497-4D71-B8A4-9C5C2EA13A18}" type="datetime1">
              <a:rPr lang="en-US" smtClean="0"/>
              <a:pPr/>
              <a:t>12/13/2018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kalpoma@gmail.com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2BA5-8226-4D85-B83A-50724033AD62}" type="datetime1">
              <a:rPr lang="en-US" smtClean="0"/>
              <a:pPr/>
              <a:t>12/13/2018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kalpoma@gmail.com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08687-35E1-4487-B5F9-2038C8A11997}" type="datetime1">
              <a:rPr lang="en-US" smtClean="0"/>
              <a:pPr/>
              <a:t>12/13/2018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kalpoma@gmail.com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6BBA4-3BDA-4F44-8FEB-F43551E734B4}" type="datetime1">
              <a:rPr lang="en-US" smtClean="0"/>
              <a:pPr/>
              <a:t>12/13/2018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kalpoma@gmail.com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0577" y="1332776"/>
            <a:ext cx="10345479" cy="2262781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Perpetua Titling MT" panose="02020502060505020804" pitchFamily="18" charset="0"/>
                <a:ea typeface="Cambria" panose="02040503050406030204" pitchFamily="18" charset="0"/>
              </a:rPr>
              <a:t>C</a:t>
            </a:r>
            <a:r>
              <a:rPr lang="en-US" sz="2800" dirty="0">
                <a:latin typeface="Perpetua Titling MT" panose="02020502060505020804" pitchFamily="18" charset="0"/>
                <a:ea typeface="Cambria" panose="02040503050406030204" pitchFamily="18" charset="0"/>
              </a:rPr>
              <a:t>hallenges</a:t>
            </a:r>
            <a:r>
              <a:rPr lang="en-US" sz="3600" dirty="0">
                <a:latin typeface="Perpetua Titling MT" panose="02020502060505020804" pitchFamily="18" charset="0"/>
                <a:ea typeface="Cambria" panose="02040503050406030204" pitchFamily="18" charset="0"/>
              </a:rPr>
              <a:t> </a:t>
            </a:r>
            <a:r>
              <a:rPr lang="en-US" sz="2800" dirty="0">
                <a:latin typeface="Perpetua Titling MT" panose="02020502060505020804" pitchFamily="18" charset="0"/>
                <a:ea typeface="Cambria" panose="02040503050406030204" pitchFamily="18" charset="0"/>
              </a:rPr>
              <a:t>of</a:t>
            </a:r>
            <a:r>
              <a:rPr lang="en-US" sz="3600" dirty="0">
                <a:latin typeface="Perpetua Titling MT" panose="02020502060505020804" pitchFamily="18" charset="0"/>
                <a:ea typeface="Cambria" panose="02040503050406030204" pitchFamily="18" charset="0"/>
              </a:rPr>
              <a:t> i</a:t>
            </a:r>
            <a:r>
              <a:rPr lang="en-US" sz="2800" dirty="0">
                <a:latin typeface="Perpetua Titling MT" panose="02020502060505020804" pitchFamily="18" charset="0"/>
                <a:ea typeface="Cambria" panose="02040503050406030204" pitchFamily="18" charset="0"/>
              </a:rPr>
              <a:t>ntegrating</a:t>
            </a:r>
            <a:r>
              <a:rPr lang="en-US" sz="3600" dirty="0">
                <a:latin typeface="Perpetua Titling MT" panose="02020502060505020804" pitchFamily="18" charset="0"/>
                <a:ea typeface="Cambria" panose="02040503050406030204" pitchFamily="18" charset="0"/>
              </a:rPr>
              <a:t> p</a:t>
            </a:r>
            <a:r>
              <a:rPr lang="en-US" sz="2800" dirty="0">
                <a:latin typeface="Perpetua Titling MT" panose="02020502060505020804" pitchFamily="18" charset="0"/>
                <a:ea typeface="Cambria" panose="02040503050406030204" pitchFamily="18" charset="0"/>
              </a:rPr>
              <a:t>arallel</a:t>
            </a:r>
            <a:r>
              <a:rPr lang="en-US" sz="3600" dirty="0">
                <a:latin typeface="Perpetua Titling MT" panose="02020502060505020804" pitchFamily="18" charset="0"/>
                <a:ea typeface="Cambria" panose="02040503050406030204" pitchFamily="18" charset="0"/>
              </a:rPr>
              <a:t> </a:t>
            </a:r>
            <a:r>
              <a:rPr lang="en-US" sz="2800" dirty="0">
                <a:latin typeface="Perpetua Titling MT" panose="02020502060505020804" pitchFamily="18" charset="0"/>
                <a:ea typeface="Cambria" panose="02040503050406030204" pitchFamily="18" charset="0"/>
              </a:rPr>
              <a:t>and</a:t>
            </a:r>
            <a:r>
              <a:rPr lang="en-US" sz="3600" dirty="0">
                <a:latin typeface="Perpetua Titling MT" panose="02020502060505020804" pitchFamily="18" charset="0"/>
                <a:ea typeface="Cambria" panose="02040503050406030204" pitchFamily="18" charset="0"/>
              </a:rPr>
              <a:t> d</a:t>
            </a:r>
            <a:r>
              <a:rPr lang="en-US" sz="2800" dirty="0">
                <a:latin typeface="Perpetua Titling MT" panose="02020502060505020804" pitchFamily="18" charset="0"/>
                <a:ea typeface="Cambria" panose="02040503050406030204" pitchFamily="18" charset="0"/>
              </a:rPr>
              <a:t>istributed</a:t>
            </a:r>
            <a:r>
              <a:rPr lang="en-US" sz="3600" dirty="0">
                <a:latin typeface="Perpetua Titling MT" panose="02020502060505020804" pitchFamily="18" charset="0"/>
                <a:ea typeface="Cambria" panose="02040503050406030204" pitchFamily="18" charset="0"/>
              </a:rPr>
              <a:t> c</a:t>
            </a:r>
            <a:r>
              <a:rPr lang="en-US" sz="2800" dirty="0">
                <a:latin typeface="Perpetua Titling MT" panose="02020502060505020804" pitchFamily="18" charset="0"/>
                <a:ea typeface="Cambria" panose="02040503050406030204" pitchFamily="18" charset="0"/>
              </a:rPr>
              <a:t>omputing</a:t>
            </a:r>
            <a:r>
              <a:rPr lang="en-US" sz="3600" dirty="0">
                <a:latin typeface="Perpetua Titling MT" panose="02020502060505020804" pitchFamily="18" charset="0"/>
                <a:ea typeface="Cambria" panose="02040503050406030204" pitchFamily="18" charset="0"/>
              </a:rPr>
              <a:t> t</a:t>
            </a:r>
            <a:r>
              <a:rPr lang="en-US" sz="2800" dirty="0">
                <a:latin typeface="Perpetua Titling MT" panose="02020502060505020804" pitchFamily="18" charset="0"/>
                <a:ea typeface="Cambria" panose="02040503050406030204" pitchFamily="18" charset="0"/>
              </a:rPr>
              <a:t>opics</a:t>
            </a:r>
            <a:r>
              <a:rPr lang="en-US" sz="3600" dirty="0">
                <a:latin typeface="Perpetua Titling MT" panose="02020502060505020804" pitchFamily="18" charset="0"/>
                <a:ea typeface="Cambria" panose="02040503050406030204" pitchFamily="18" charset="0"/>
              </a:rPr>
              <a:t> </a:t>
            </a:r>
            <a:r>
              <a:rPr lang="en-US" sz="2800" dirty="0" smtClean="0">
                <a:latin typeface="Perpetua Titling MT" panose="02020502060505020804" pitchFamily="18" charset="0"/>
                <a:ea typeface="Cambria" panose="02040503050406030204" pitchFamily="18" charset="0"/>
              </a:rPr>
              <a:t>into</a:t>
            </a:r>
            <a:r>
              <a:rPr lang="en-US" sz="3600" dirty="0" smtClean="0">
                <a:latin typeface="Perpetua Titling MT" panose="02020502060505020804" pitchFamily="18" charset="0"/>
                <a:ea typeface="Cambria" panose="02040503050406030204" pitchFamily="18" charset="0"/>
              </a:rPr>
              <a:t> U</a:t>
            </a:r>
            <a:r>
              <a:rPr lang="en-US" sz="2800" dirty="0" smtClean="0">
                <a:latin typeface="Perpetua Titling MT" panose="02020502060505020804" pitchFamily="18" charset="0"/>
                <a:ea typeface="Cambria" panose="02040503050406030204" pitchFamily="18" charset="0"/>
              </a:rPr>
              <a:t>ndergraduate</a:t>
            </a:r>
            <a:r>
              <a:rPr lang="en-US" sz="3600" dirty="0" smtClean="0">
                <a:latin typeface="Perpetua Titling MT" panose="02020502060505020804" pitchFamily="18" charset="0"/>
                <a:ea typeface="Cambria" panose="02040503050406030204" pitchFamily="18" charset="0"/>
              </a:rPr>
              <a:t> </a:t>
            </a:r>
            <a:r>
              <a:rPr lang="en-US" sz="3600" dirty="0">
                <a:latin typeface="Perpetua Titling MT" panose="02020502060505020804" pitchFamily="18" charset="0"/>
                <a:ea typeface="Cambria" panose="02040503050406030204" pitchFamily="18" charset="0"/>
              </a:rPr>
              <a:t>CSE c</a:t>
            </a:r>
            <a:r>
              <a:rPr lang="en-US" sz="2800" dirty="0">
                <a:latin typeface="Perpetua Titling MT" panose="02020502060505020804" pitchFamily="18" charset="0"/>
                <a:ea typeface="Cambria" panose="02040503050406030204" pitchFamily="18" charset="0"/>
              </a:rPr>
              <a:t>urriculum</a:t>
            </a:r>
            <a:r>
              <a:rPr lang="en-US" sz="3600" dirty="0">
                <a:latin typeface="Perpetua Titling MT" panose="02020502060505020804" pitchFamily="18" charset="0"/>
                <a:ea typeface="Cambria" panose="02040503050406030204" pitchFamily="18" charset="0"/>
              </a:rPr>
              <a:t> </a:t>
            </a:r>
            <a:r>
              <a:rPr lang="en-US" sz="2800" dirty="0">
                <a:latin typeface="Perpetua Titling MT" panose="02020502060505020804" pitchFamily="18" charset="0"/>
                <a:ea typeface="Cambria" panose="02040503050406030204" pitchFamily="18" charset="0"/>
              </a:rPr>
              <a:t>of</a:t>
            </a:r>
            <a:r>
              <a:rPr lang="en-US" sz="3600" dirty="0">
                <a:latin typeface="Perpetua Titling MT" panose="02020502060505020804" pitchFamily="18" charset="0"/>
                <a:ea typeface="Cambria" panose="02040503050406030204" pitchFamily="18" charset="0"/>
              </a:rPr>
              <a:t> A</a:t>
            </a:r>
            <a:r>
              <a:rPr lang="en-US" sz="2800" dirty="0">
                <a:latin typeface="Perpetua Titling MT" panose="02020502060505020804" pitchFamily="18" charset="0"/>
                <a:ea typeface="Cambria" panose="02040503050406030204" pitchFamily="18" charset="0"/>
              </a:rPr>
              <a:t>UST</a:t>
            </a:r>
            <a:r>
              <a:rPr lang="en-US" sz="3600" dirty="0" smtClean="0">
                <a:latin typeface="Perpetua Titling MT" panose="02020502060505020804" pitchFamily="18" charset="0"/>
                <a:ea typeface="Cambria" panose="02040503050406030204" pitchFamily="18" charset="0"/>
              </a:rPr>
              <a:t>: B</a:t>
            </a:r>
            <a:r>
              <a:rPr lang="en-US" sz="2800" dirty="0" smtClean="0">
                <a:latin typeface="Perpetua Titling MT" panose="02020502060505020804" pitchFamily="18" charset="0"/>
                <a:ea typeface="Cambria" panose="02040503050406030204" pitchFamily="18" charset="0"/>
              </a:rPr>
              <a:t>angladesh</a:t>
            </a:r>
            <a:r>
              <a:rPr lang="en-US" sz="3600" dirty="0" smtClean="0">
                <a:latin typeface="Perpetua Titling MT" panose="02020502060505020804" pitchFamily="18" charset="0"/>
                <a:ea typeface="Cambria" panose="02040503050406030204" pitchFamily="18" charset="0"/>
              </a:rPr>
              <a:t> P</a:t>
            </a:r>
            <a:r>
              <a:rPr lang="en-US" sz="2800" dirty="0" smtClean="0">
                <a:latin typeface="Perpetua Titling MT" panose="02020502060505020804" pitchFamily="18" charset="0"/>
                <a:ea typeface="Cambria" panose="02040503050406030204" pitchFamily="18" charset="0"/>
              </a:rPr>
              <a:t>erspective</a:t>
            </a:r>
            <a:endParaRPr lang="en-US" sz="3600" dirty="0">
              <a:latin typeface="Perpetua Titling MT" panose="02020502060505020804" pitchFamily="18" charset="0"/>
              <a:ea typeface="Cambria" panose="020405030504060302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589214" y="4000227"/>
            <a:ext cx="7990182" cy="1126283"/>
          </a:xfrm>
          <a:prstGeom prst="round1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2773" tIns="56386" rIns="112773" bIns="56386" numCol="1" rtlCol="0" anchor="ctr"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Presented by</a:t>
            </a:r>
          </a:p>
          <a:p>
            <a:pPr>
              <a:spcBef>
                <a:spcPts val="0"/>
              </a:spcBef>
            </a:pPr>
            <a:r>
              <a:rPr lang="en-U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US" sz="32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</a:t>
            </a:r>
            <a:r>
              <a:rPr lang="en-US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AZI </a:t>
            </a:r>
            <a:r>
              <a:rPr lang="en-US" sz="32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r>
              <a:rPr lang="en-US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</a:t>
            </a:r>
            <a:r>
              <a:rPr lang="en-US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ALPOMA </a:t>
            </a:r>
          </a:p>
          <a:p>
            <a:pPr>
              <a:spcBef>
                <a:spcPts val="0"/>
              </a:spcBef>
            </a:pPr>
            <a:r>
              <a:rPr lang="en-U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Professor and Head, Department of CSE, AUST, Bangladesh </a:t>
            </a:r>
            <a:endParaRPr lang="en-US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02017" y="556727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  <a:defRPr/>
            </a:pPr>
            <a:r>
              <a:rPr lang="en-US" b="1" dirty="0">
                <a:latin typeface="Cambria" pitchFamily="18" charset="0"/>
              </a:rPr>
              <a:t>EDU_WORKSHOPS @ </a:t>
            </a:r>
            <a:r>
              <a:rPr lang="en-US" b="1" dirty="0" err="1">
                <a:latin typeface="Cambria" pitchFamily="18" charset="0"/>
              </a:rPr>
              <a:t>HiPC</a:t>
            </a:r>
            <a:endParaRPr lang="en-US" b="1" dirty="0">
              <a:latin typeface="Cambria" pitchFamily="18" charset="0"/>
            </a:endParaRPr>
          </a:p>
          <a:p>
            <a:pPr algn="ctr">
              <a:buNone/>
              <a:defRPr/>
            </a:pPr>
            <a:r>
              <a:rPr lang="en-US" b="1" dirty="0">
                <a:latin typeface="Cambria" pitchFamily="18" charset="0"/>
              </a:rPr>
              <a:t>December 17, 2018</a:t>
            </a:r>
          </a:p>
          <a:p>
            <a:pPr algn="ctr">
              <a:buNone/>
              <a:defRPr/>
            </a:pPr>
            <a:r>
              <a:rPr lang="en-US" b="1" dirty="0">
                <a:latin typeface="Cambria" pitchFamily="18" charset="0"/>
              </a:rPr>
              <a:t>Bangalore, INDIA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2383" y="451664"/>
            <a:ext cx="111750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  <a:defRPr/>
            </a:pPr>
            <a:r>
              <a:rPr lang="en-US" sz="2000" dirty="0">
                <a:latin typeface="Cambria" pitchFamily="18" charset="0"/>
              </a:rPr>
              <a:t>The 25th annual IEEE International Conference on High Performance Computing, Data, and Analytics.</a:t>
            </a:r>
          </a:p>
        </p:txBody>
      </p:sp>
    </p:spTree>
    <p:extLst>
      <p:ext uri="{BB962C8B-B14F-4D97-AF65-F5344CB8AC3E}">
        <p14:creationId xmlns:p14="http://schemas.microsoft.com/office/powerpoint/2010/main" xmlns="" val="80528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494" y="625600"/>
            <a:ext cx="9401277" cy="5580244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99C0-F91B-4D78-BB8C-EC4298CE6157}" type="datetime1">
              <a:rPr lang="en-US" smtClean="0"/>
              <a:pPr/>
              <a:t>12/13/2018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kalpoma@gmail.com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202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82371"/>
            <a:ext cx="8911687" cy="1280890"/>
          </a:xfrm>
        </p:spPr>
        <p:txBody>
          <a:bodyPr/>
          <a:lstStyle/>
          <a:p>
            <a:r>
              <a:rPr lang="en-US" sz="4800" b="1" dirty="0">
                <a:solidFill>
                  <a:schemeClr val="tx1"/>
                </a:solidFill>
                <a:latin typeface="Perpetua Titling MT" pitchFamily="18" charset="0"/>
                <a:cs typeface="Times New Roman" panose="02020603050405020304" pitchFamily="18" charset="0"/>
              </a:rPr>
              <a:t>F</a:t>
            </a:r>
            <a:r>
              <a:rPr lang="en-US" b="1" dirty="0">
                <a:solidFill>
                  <a:schemeClr val="tx1"/>
                </a:solidFill>
                <a:latin typeface="Perpetua Titling MT" pitchFamily="18" charset="0"/>
                <a:cs typeface="Times New Roman" panose="02020603050405020304" pitchFamily="18" charset="0"/>
              </a:rPr>
              <a:t>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02330"/>
            <a:ext cx="9344170" cy="4828107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/>
              <a:t> </a:t>
            </a:r>
            <a:r>
              <a:rPr lang="en-US" sz="2400" dirty="0" smtClean="0"/>
              <a:t>Parallel computing includes </a:t>
            </a:r>
            <a:r>
              <a:rPr lang="en-US" sz="2400" dirty="0"/>
              <a:t>multi-core processing, cloud, distributed</a:t>
            </a:r>
            <a:r>
              <a:rPr lang="en-US" sz="2400" dirty="0" smtClean="0"/>
              <a:t>, </a:t>
            </a:r>
            <a:r>
              <a:rPr lang="en-US" sz="2400" dirty="0"/>
              <a:t>GPU-accelerated </a:t>
            </a:r>
            <a:r>
              <a:rPr lang="en-US" sz="2400" dirty="0" smtClean="0"/>
              <a:t>computing </a:t>
            </a:r>
            <a:r>
              <a:rPr lang="en-US" sz="2400" dirty="0" err="1" smtClean="0"/>
              <a:t>e.t.c</a:t>
            </a:r>
            <a:endParaRPr 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Traditional</a:t>
            </a:r>
            <a:r>
              <a:rPr lang="en-US" sz="2400" dirty="0"/>
              <a:t>, sequential programming skills alone are no longer sufficient for programmers. </a:t>
            </a:r>
            <a:endParaRPr 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Learning </a:t>
            </a:r>
            <a:r>
              <a:rPr lang="en-US" sz="2400" dirty="0"/>
              <a:t>a broad-based skill set in parallel and distributed computing (PDC) within Computer Science is </a:t>
            </a:r>
            <a:r>
              <a:rPr lang="en-US" sz="2400" dirty="0" smtClean="0"/>
              <a:t>vital now.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In </a:t>
            </a:r>
            <a:r>
              <a:rPr lang="en-US" sz="2400" dirty="0"/>
              <a:t>Bangladesh, most undergraduate computer science (CS/CSE) programs do not teach parallel computing concepts</a:t>
            </a:r>
            <a:r>
              <a:rPr lang="en-US" sz="2400" dirty="0" smtClean="0"/>
              <a:t>.</a:t>
            </a:r>
            <a:endParaRPr lang="en-US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CS undergraduates typically </a:t>
            </a:r>
            <a:r>
              <a:rPr lang="en-US" sz="2400" dirty="0" smtClean="0"/>
              <a:t>trained </a:t>
            </a:r>
            <a:r>
              <a:rPr lang="en-US" sz="2400" dirty="0"/>
              <a:t>to think and program sequentially</a:t>
            </a:r>
            <a:r>
              <a:rPr lang="en-US" sz="2400" dirty="0" smtClean="0"/>
              <a:t>.</a:t>
            </a:r>
            <a:endParaRPr lang="en-US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IEEE/ACM has recommended integration of PDC topics in undergraduate curriculum.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0C47-8762-4E05-B1C7-21176A3139DC}" type="datetime1">
              <a:rPr lang="en-US" smtClean="0"/>
              <a:pPr/>
              <a:t>12/13/2018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kalpoma@gmail.com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6799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/>
              <a:t>A</a:t>
            </a:r>
            <a:r>
              <a:rPr lang="en-US" b="1" dirty="0" smtClean="0"/>
              <a:t>UST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u="sng" dirty="0" smtClean="0"/>
              <a:t>A</a:t>
            </a:r>
            <a:r>
              <a:rPr lang="en-US" sz="2700" u="sng" dirty="0" smtClean="0"/>
              <a:t>HSANULLAH</a:t>
            </a:r>
            <a:r>
              <a:rPr lang="en-US" u="sng" dirty="0" smtClean="0"/>
              <a:t> U</a:t>
            </a:r>
            <a:r>
              <a:rPr lang="en-US" sz="2700" u="sng" dirty="0" smtClean="0"/>
              <a:t>NIVERSITY</a:t>
            </a:r>
            <a:r>
              <a:rPr lang="en-US" u="sng" dirty="0" smtClean="0"/>
              <a:t> </a:t>
            </a:r>
            <a:r>
              <a:rPr lang="en-US" sz="2700" u="sng" dirty="0" smtClean="0"/>
              <a:t>OF</a:t>
            </a:r>
            <a:r>
              <a:rPr lang="en-US" u="sng" dirty="0" smtClean="0"/>
              <a:t> S</a:t>
            </a:r>
            <a:r>
              <a:rPr lang="en-US" sz="2700" u="sng" dirty="0" smtClean="0"/>
              <a:t>CIENCE</a:t>
            </a:r>
            <a:r>
              <a:rPr lang="en-US" u="sng" dirty="0" smtClean="0"/>
              <a:t> &amp; T</a:t>
            </a:r>
            <a:r>
              <a:rPr lang="en-US" sz="2700" u="sng" dirty="0" smtClean="0"/>
              <a:t>ECHNOLOGY</a:t>
            </a:r>
            <a:endParaRPr lang="en-US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52073"/>
            <a:ext cx="9039370" cy="3759149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A private university in Dhaka, Bangladesh.</a:t>
            </a:r>
          </a:p>
          <a:p>
            <a:pPr algn="just"/>
            <a:endParaRPr lang="en-US" sz="1600" dirty="0" smtClean="0"/>
          </a:p>
          <a:p>
            <a:pPr algn="just"/>
            <a:r>
              <a:rPr lang="en-US" sz="2400" dirty="0"/>
              <a:t>Yearly intake </a:t>
            </a:r>
            <a:r>
              <a:rPr lang="en-US" sz="2400" dirty="0" smtClean="0"/>
              <a:t>of CSE </a:t>
            </a:r>
            <a:r>
              <a:rPr lang="en-US" sz="2400" dirty="0"/>
              <a:t>Department i</a:t>
            </a:r>
            <a:r>
              <a:rPr lang="en-US" sz="2400" dirty="0" smtClean="0"/>
              <a:t>s about 250 students.</a:t>
            </a:r>
          </a:p>
          <a:p>
            <a:pPr algn="just"/>
            <a:endParaRPr lang="en-US" sz="1600" dirty="0" smtClean="0"/>
          </a:p>
          <a:p>
            <a:pPr algn="just"/>
            <a:r>
              <a:rPr lang="en-US" sz="2400" dirty="0" smtClean="0"/>
              <a:t>Total graduates till </a:t>
            </a:r>
            <a:r>
              <a:rPr lang="en-US" sz="2400" dirty="0"/>
              <a:t>date is near about </a:t>
            </a:r>
            <a:r>
              <a:rPr lang="en-US" sz="2400" dirty="0" smtClean="0"/>
              <a:t>2000.</a:t>
            </a:r>
          </a:p>
          <a:p>
            <a:pPr algn="just"/>
            <a:endParaRPr lang="en-US" sz="1600" dirty="0" smtClean="0"/>
          </a:p>
          <a:p>
            <a:pPr algn="just"/>
            <a:r>
              <a:rPr lang="en-US" sz="2400" dirty="0" smtClean="0"/>
              <a:t> Most of </a:t>
            </a:r>
            <a:r>
              <a:rPr lang="en-US" sz="2400" dirty="0"/>
              <a:t>the graduates are employed in </a:t>
            </a:r>
            <a:r>
              <a:rPr lang="en-US" sz="2400" dirty="0" smtClean="0"/>
              <a:t>prestigious institutions </a:t>
            </a:r>
            <a:r>
              <a:rPr lang="en-US" sz="2400" dirty="0"/>
              <a:t>and organizations in the country and overseas.</a:t>
            </a:r>
            <a:endParaRPr lang="en-US" sz="2400" dirty="0" smtClean="0"/>
          </a:p>
          <a:p>
            <a:pPr algn="just"/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4E52A-041A-4086-B2AC-EF3048763B5D}" type="datetime1">
              <a:rPr lang="en-US" smtClean="0"/>
              <a:pPr/>
              <a:t>12/13/2018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kalpoma@gmail.com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809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chemeClr val="tx1"/>
                </a:solidFill>
                <a:latin typeface="Perpetua Titling MT" pitchFamily="18" charset="0"/>
                <a:cs typeface="Times New Roman" panose="02020603050405020304" pitchFamily="18" charset="0"/>
              </a:rPr>
              <a:t>m</a:t>
            </a:r>
            <a:r>
              <a:rPr lang="en-US" b="1" dirty="0">
                <a:solidFill>
                  <a:schemeClr val="tx1"/>
                </a:solidFill>
                <a:latin typeface="Perpetua Titling MT" pitchFamily="18" charset="0"/>
                <a:cs typeface="Times New Roman" panose="02020603050405020304" pitchFamily="18" charset="0"/>
              </a:rPr>
              <a:t>ain goal</a:t>
            </a:r>
            <a:r>
              <a:rPr lang="en-US" sz="4800" b="1" dirty="0">
                <a:solidFill>
                  <a:schemeClr val="tx1"/>
                </a:solidFill>
                <a:latin typeface="Perpetua Titling MT" pitchFamily="18" charset="0"/>
                <a:cs typeface="Times New Roman" panose="02020603050405020304" pitchFamily="18" charset="0"/>
              </a:rPr>
              <a:t> </a:t>
            </a:r>
            <a:br>
              <a:rPr lang="en-US" sz="4800" b="1" dirty="0">
                <a:solidFill>
                  <a:schemeClr val="tx1"/>
                </a:solidFill>
                <a:latin typeface="Perpetua Titling MT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99487"/>
            <a:ext cx="8993188" cy="4627415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2000" dirty="0">
                <a:ea typeface="Cambria" panose="02040503050406030204" pitchFamily="18" charset="0"/>
              </a:rPr>
              <a:t>Undergraduate CSE curriculum of </a:t>
            </a:r>
            <a:r>
              <a:rPr lang="en-US" sz="2000" dirty="0" smtClean="0">
                <a:ea typeface="Cambria" panose="02040503050406030204" pitchFamily="18" charset="0"/>
              </a:rPr>
              <a:t>AUST does not contain PDC topics.</a:t>
            </a:r>
            <a:endParaRPr lang="en-US" sz="1400" dirty="0" smtClean="0">
              <a:ea typeface="Cambria" panose="020405030504060302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2000" dirty="0" smtClean="0">
                <a:ea typeface="Cambria" panose="02040503050406030204" pitchFamily="18" charset="0"/>
              </a:rPr>
              <a:t>Incorporating PDC </a:t>
            </a:r>
            <a:r>
              <a:rPr lang="en-US" sz="2000" dirty="0">
                <a:ea typeface="Cambria" panose="02040503050406030204" pitchFamily="18" charset="0"/>
              </a:rPr>
              <a:t>topics </a:t>
            </a:r>
            <a:r>
              <a:rPr lang="en-US" sz="2000" dirty="0" smtClean="0">
                <a:ea typeface="Cambria" panose="02040503050406030204" pitchFamily="18" charset="0"/>
              </a:rPr>
              <a:t>into Undergraduate CSE curriculum.</a:t>
            </a:r>
            <a:endParaRPr lang="en-US" sz="1600" dirty="0" smtClean="0">
              <a:ea typeface="Cambria" panose="020405030504060302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2000" dirty="0" smtClean="0"/>
              <a:t>Focus </a:t>
            </a:r>
            <a:r>
              <a:rPr lang="en-US" sz="2000" dirty="0"/>
              <a:t>on teaching students “parallel thinking”. </a:t>
            </a:r>
            <a:endParaRPr lang="en-US" sz="1600" dirty="0" smtClean="0"/>
          </a:p>
          <a:p>
            <a:pPr>
              <a:spcAft>
                <a:spcPts val="1200"/>
              </a:spcAft>
            </a:pPr>
            <a:r>
              <a:rPr lang="en-US" sz="2000" dirty="0" smtClean="0"/>
              <a:t>Every students </a:t>
            </a:r>
            <a:r>
              <a:rPr lang="en-US" sz="2000" dirty="0"/>
              <a:t>to be exposed to fundamental issues in </a:t>
            </a:r>
            <a:r>
              <a:rPr lang="en-US" sz="2000" dirty="0" smtClean="0"/>
              <a:t>PDC. </a:t>
            </a:r>
          </a:p>
          <a:p>
            <a:pPr>
              <a:spcAft>
                <a:spcPts val="1200"/>
              </a:spcAft>
            </a:pPr>
            <a:r>
              <a:rPr lang="en-US" sz="2000" dirty="0"/>
              <a:t>All the CSE graduates of AUST, at least able to think parallelism in their coding</a:t>
            </a:r>
            <a:r>
              <a:rPr lang="en-US" sz="2000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Students </a:t>
            </a:r>
            <a:r>
              <a:rPr lang="en-US" sz="2000" dirty="0"/>
              <a:t>should </a:t>
            </a:r>
            <a:r>
              <a:rPr lang="en-US" sz="2000" dirty="0" smtClean="0"/>
              <a:t>develop </a:t>
            </a:r>
            <a:r>
              <a:rPr lang="en-US" sz="2000" dirty="0"/>
              <a:t>skills to analyze and problem solve in parallel and distributed environments. </a:t>
            </a:r>
          </a:p>
          <a:p>
            <a:pPr>
              <a:spcAft>
                <a:spcPts val="1200"/>
              </a:spcAft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0FA87-C7E9-4E69-AB16-019EFE0586BE}" type="datetime1">
              <a:rPr lang="en-US" smtClean="0"/>
              <a:pPr/>
              <a:t>12/13/2018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kalpoma@gmail.com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0772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4146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chemeClr val="tx1"/>
                </a:solidFill>
                <a:latin typeface="Perpetua Titling MT" pitchFamily="18" charset="0"/>
                <a:cs typeface="Times New Roman" panose="02020603050405020304" pitchFamily="18" charset="0"/>
              </a:rPr>
              <a:t>C</a:t>
            </a:r>
            <a:r>
              <a:rPr lang="en-US" b="1" dirty="0" smtClean="0">
                <a:solidFill>
                  <a:schemeClr val="tx1"/>
                </a:solidFill>
                <a:latin typeface="Perpetua Titling MT" pitchFamily="18" charset="0"/>
                <a:cs typeface="Times New Roman" panose="02020603050405020304" pitchFamily="18" charset="0"/>
              </a:rPr>
              <a:t>hallenges</a:t>
            </a:r>
            <a:r>
              <a:rPr lang="en-US" sz="4800" b="1" dirty="0">
                <a:solidFill>
                  <a:schemeClr val="tx1"/>
                </a:solidFill>
                <a:latin typeface="Perpetua Titling MT" pitchFamily="18" charset="0"/>
                <a:cs typeface="Times New Roman" panose="02020603050405020304" pitchFamily="18" charset="0"/>
              </a:rPr>
              <a:t/>
            </a:r>
            <a:br>
              <a:rPr lang="en-US" sz="4800" b="1" dirty="0">
                <a:solidFill>
                  <a:schemeClr val="tx1"/>
                </a:solidFill>
                <a:latin typeface="Perpetua Titling MT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0163" y="651160"/>
            <a:ext cx="9538132" cy="4867564"/>
          </a:xfrm>
        </p:spPr>
        <p:txBody>
          <a:bodyPr>
            <a:noAutofit/>
          </a:bodyPr>
          <a:lstStyle/>
          <a:p>
            <a:r>
              <a:rPr lang="en-US" sz="2000" dirty="0"/>
              <a:t>Students of AUST are not well prepared to get </a:t>
            </a:r>
            <a:r>
              <a:rPr lang="en-US" sz="2000" dirty="0" smtClean="0"/>
              <a:t>any </a:t>
            </a:r>
            <a:r>
              <a:rPr lang="en-US" sz="2000" dirty="0"/>
              <a:t>topic quickly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Lack </a:t>
            </a:r>
            <a:r>
              <a:rPr lang="en-US" sz="2000" dirty="0"/>
              <a:t>of teaching experience of the faculty members about the topic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Proper </a:t>
            </a:r>
            <a:r>
              <a:rPr lang="en-US" sz="2000" dirty="0"/>
              <a:t>training is </a:t>
            </a:r>
            <a:r>
              <a:rPr lang="en-US" sz="2000" dirty="0" smtClean="0"/>
              <a:t>required. </a:t>
            </a:r>
          </a:p>
          <a:p>
            <a:r>
              <a:rPr lang="en-US" sz="2000" dirty="0" smtClean="0"/>
              <a:t>Need to </a:t>
            </a:r>
            <a:r>
              <a:rPr lang="en-US" sz="2000" dirty="0"/>
              <a:t>understand the methodology for </a:t>
            </a:r>
            <a:r>
              <a:rPr lang="en-US" sz="2000" dirty="0" smtClean="0"/>
              <a:t>the </a:t>
            </a:r>
            <a:r>
              <a:rPr lang="en-US" sz="2000" dirty="0"/>
              <a:t>new platform. </a:t>
            </a:r>
            <a:endParaRPr lang="en-US" sz="2000" dirty="0" smtClean="0"/>
          </a:p>
          <a:p>
            <a:r>
              <a:rPr lang="en-US" sz="2000" dirty="0" smtClean="0"/>
              <a:t>Teachers-students not always welcome any change willingly.</a:t>
            </a:r>
          </a:p>
          <a:p>
            <a:r>
              <a:rPr lang="en-US" sz="2000" dirty="0" smtClean="0"/>
              <a:t>Lack </a:t>
            </a:r>
            <a:r>
              <a:rPr lang="en-US" sz="2000" dirty="0"/>
              <a:t>of teaching resources. </a:t>
            </a:r>
            <a:endParaRPr lang="en-US" sz="2000" dirty="0" smtClean="0"/>
          </a:p>
          <a:p>
            <a:r>
              <a:rPr lang="en-US" sz="2000" dirty="0" smtClean="0"/>
              <a:t>Access to the PDC </a:t>
            </a:r>
            <a:r>
              <a:rPr lang="en-US" sz="2000" dirty="0"/>
              <a:t>syllabus </a:t>
            </a:r>
            <a:r>
              <a:rPr lang="en-US" sz="2000" dirty="0" smtClean="0"/>
              <a:t>and resource repository. </a:t>
            </a:r>
          </a:p>
          <a:p>
            <a:r>
              <a:rPr lang="en-US" sz="2000" dirty="0" smtClean="0"/>
              <a:t>Lack </a:t>
            </a:r>
            <a:r>
              <a:rPr lang="en-US" sz="2000" dirty="0"/>
              <a:t>of empty space to spare in CSE curriculum. </a:t>
            </a:r>
            <a:endParaRPr lang="en-US" sz="2000" dirty="0" smtClean="0"/>
          </a:p>
          <a:p>
            <a:r>
              <a:rPr lang="en-US" sz="2000" dirty="0" smtClean="0"/>
              <a:t>Adding </a:t>
            </a:r>
            <a:r>
              <a:rPr lang="en-US" sz="2000" dirty="0"/>
              <a:t>new content of PDC </a:t>
            </a:r>
            <a:r>
              <a:rPr lang="en-US" sz="2000" dirty="0" smtClean="0"/>
              <a:t>is not easy.</a:t>
            </a:r>
          </a:p>
          <a:p>
            <a:r>
              <a:rPr lang="en-US" sz="2000" dirty="0" smtClean="0"/>
              <a:t>Removal of </a:t>
            </a:r>
            <a:r>
              <a:rPr lang="en-US" sz="2000" dirty="0"/>
              <a:t>some </a:t>
            </a:r>
            <a:r>
              <a:rPr lang="en-US" sz="2000" dirty="0" smtClean="0"/>
              <a:t>existing </a:t>
            </a:r>
            <a:r>
              <a:rPr lang="en-US" sz="2000" dirty="0"/>
              <a:t>course </a:t>
            </a:r>
            <a:r>
              <a:rPr lang="en-US" sz="2000" dirty="0" smtClean="0"/>
              <a:t>contents is </a:t>
            </a:r>
            <a:r>
              <a:rPr lang="en-US" sz="2000" dirty="0"/>
              <a:t>difficult </a:t>
            </a:r>
            <a:r>
              <a:rPr lang="en-US" sz="2000" dirty="0" smtClean="0"/>
              <a:t>and not wise. </a:t>
            </a:r>
            <a:endParaRPr lang="en-US" sz="2000" dirty="0"/>
          </a:p>
          <a:p>
            <a:r>
              <a:rPr lang="en-US" sz="2000" dirty="0" smtClean="0"/>
              <a:t>Lack </a:t>
            </a:r>
            <a:r>
              <a:rPr lang="en-US" sz="2000" dirty="0"/>
              <a:t>of proper infrastructure to teach the parallelism. </a:t>
            </a:r>
            <a:endParaRPr lang="en-US" sz="2000" dirty="0" smtClean="0"/>
          </a:p>
          <a:p>
            <a:r>
              <a:rPr lang="en-US" sz="2000" dirty="0"/>
              <a:t>N</a:t>
            </a:r>
            <a:r>
              <a:rPr lang="en-US" sz="2000" dirty="0" smtClean="0"/>
              <a:t>o </a:t>
            </a:r>
            <a:r>
              <a:rPr lang="en-US" sz="2000" dirty="0" err="1"/>
              <a:t>HiPC</a:t>
            </a:r>
            <a:r>
              <a:rPr lang="en-US" sz="2000" dirty="0"/>
              <a:t> </a:t>
            </a:r>
            <a:r>
              <a:rPr lang="en-US" sz="2000" dirty="0" smtClean="0"/>
              <a:t>lab at AUST. </a:t>
            </a:r>
          </a:p>
          <a:p>
            <a:r>
              <a:rPr lang="en-US" sz="2000" dirty="0" smtClean="0"/>
              <a:t>Less interest of top level management sometimes.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06E4-8690-4ECB-8579-5E736B1CEF28}" type="datetime1">
              <a:rPr lang="en-US" smtClean="0"/>
              <a:pPr/>
              <a:t>12/13/2018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kalpoma@gmail.com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603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79354"/>
            <a:ext cx="8911687" cy="1280890"/>
          </a:xfrm>
        </p:spPr>
        <p:txBody>
          <a:bodyPr>
            <a:normAutofit/>
          </a:bodyPr>
          <a:lstStyle/>
          <a:p>
            <a:r>
              <a:rPr lang="en-US" sz="4300" b="1" dirty="0" smtClean="0"/>
              <a:t>A</a:t>
            </a:r>
            <a:r>
              <a:rPr lang="en-US" sz="3200" b="1" dirty="0" smtClean="0"/>
              <a:t>PPROACHES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82446"/>
            <a:ext cx="8915400" cy="5052287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Introduction of PDC </a:t>
            </a:r>
            <a:r>
              <a:rPr lang="en-US" sz="2000" dirty="0">
                <a:solidFill>
                  <a:prstClr val="black"/>
                </a:solidFill>
              </a:rPr>
              <a:t>concepts </a:t>
            </a:r>
            <a:r>
              <a:rPr lang="en-US" sz="2000" dirty="0" smtClean="0">
                <a:solidFill>
                  <a:prstClr val="black"/>
                </a:solidFill>
              </a:rPr>
              <a:t>periodically.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prstClr val="black"/>
                </a:solidFill>
              </a:rPr>
              <a:t>Merging a parallel topics with existing </a:t>
            </a:r>
            <a:r>
              <a:rPr lang="en-US" sz="2000" dirty="0" smtClean="0">
                <a:solidFill>
                  <a:prstClr val="black"/>
                </a:solidFill>
              </a:rPr>
              <a:t>related course content.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Proper </a:t>
            </a:r>
            <a:r>
              <a:rPr lang="en-US" sz="2000" dirty="0">
                <a:solidFill>
                  <a:prstClr val="black"/>
                </a:solidFill>
              </a:rPr>
              <a:t>faculty training is </a:t>
            </a:r>
            <a:r>
              <a:rPr lang="en-US" sz="2000" dirty="0" smtClean="0">
                <a:solidFill>
                  <a:prstClr val="black"/>
                </a:solidFill>
              </a:rPr>
              <a:t>required.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>
                <a:solidFill>
                  <a:prstClr val="black"/>
                </a:solidFill>
              </a:rPr>
              <a:t>Attended the </a:t>
            </a:r>
            <a:r>
              <a:rPr lang="en-US" sz="1800" dirty="0" err="1" smtClean="0">
                <a:solidFill>
                  <a:prstClr val="black"/>
                </a:solidFill>
              </a:rPr>
              <a:t>iPDC</a:t>
            </a:r>
            <a:r>
              <a:rPr lang="en-US" sz="1800" dirty="0" smtClean="0">
                <a:solidFill>
                  <a:prstClr val="black"/>
                </a:solidFill>
              </a:rPr>
              <a:t> Summer Institute workshop at TTU, USA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>
                <a:solidFill>
                  <a:prstClr val="black"/>
                </a:solidFill>
              </a:rPr>
              <a:t>Conveyed the concept to the faculty members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>
                <a:solidFill>
                  <a:prstClr val="black"/>
                </a:solidFill>
              </a:rPr>
              <a:t>Formation of </a:t>
            </a:r>
            <a:r>
              <a:rPr lang="en-US" sz="1800" dirty="0" err="1" smtClean="0">
                <a:solidFill>
                  <a:prstClr val="black"/>
                </a:solidFill>
              </a:rPr>
              <a:t>iPDC</a:t>
            </a:r>
            <a:r>
              <a:rPr lang="en-US" sz="1800" dirty="0" smtClean="0">
                <a:solidFill>
                  <a:prstClr val="black"/>
                </a:solidFill>
              </a:rPr>
              <a:t> committee for CSE Dept., AUST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>
                <a:solidFill>
                  <a:prstClr val="black"/>
                </a:solidFill>
              </a:rPr>
              <a:t>Attending this </a:t>
            </a:r>
            <a:r>
              <a:rPr lang="en-US" sz="1800" dirty="0" err="1" smtClean="0">
                <a:solidFill>
                  <a:prstClr val="black"/>
                </a:solidFill>
              </a:rPr>
              <a:t>HiPC</a:t>
            </a:r>
            <a:r>
              <a:rPr lang="en-US" sz="1800" dirty="0" smtClean="0">
                <a:solidFill>
                  <a:prstClr val="black"/>
                </a:solidFill>
              </a:rPr>
              <a:t> 2018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>
                <a:solidFill>
                  <a:prstClr val="black"/>
                </a:solidFill>
              </a:rPr>
              <a:t>Seminar and workshop at AUST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 Utilization of collaborative PDC  </a:t>
            </a:r>
            <a:r>
              <a:rPr lang="en-US" sz="2000" dirty="0">
                <a:solidFill>
                  <a:prstClr val="black"/>
                </a:solidFill>
              </a:rPr>
              <a:t>resource </a:t>
            </a:r>
            <a:r>
              <a:rPr lang="en-US" sz="2000" dirty="0" smtClean="0">
                <a:solidFill>
                  <a:prstClr val="black"/>
                </a:solidFill>
              </a:rPr>
              <a:t>repository from TTU, USA.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Building HPC </a:t>
            </a:r>
            <a:r>
              <a:rPr lang="en-US" sz="2000" dirty="0">
                <a:solidFill>
                  <a:prstClr val="black"/>
                </a:solidFill>
              </a:rPr>
              <a:t>cluster testbed using the Raspberry </a:t>
            </a:r>
            <a:r>
              <a:rPr lang="en-US" sz="2000" dirty="0" err="1" smtClean="0">
                <a:solidFill>
                  <a:prstClr val="black"/>
                </a:solidFill>
              </a:rPr>
              <a:t>Pis</a:t>
            </a:r>
            <a:r>
              <a:rPr lang="en-US" sz="2000" dirty="0" smtClean="0">
                <a:solidFill>
                  <a:prstClr val="black"/>
                </a:solidFill>
              </a:rPr>
              <a:t>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4228-28F2-445D-B87A-9058F23566EB}" type="datetime1">
              <a:rPr lang="en-US" smtClean="0"/>
              <a:pPr/>
              <a:t>12/13/2018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kalpoma@gmail.com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799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475248"/>
            <a:ext cx="8911687" cy="1280890"/>
          </a:xfrm>
        </p:spPr>
        <p:txBody>
          <a:bodyPr/>
          <a:lstStyle/>
          <a:p>
            <a:r>
              <a:rPr lang="en-US" sz="4300" b="1" dirty="0" smtClean="0"/>
              <a:t>C</a:t>
            </a:r>
            <a:r>
              <a:rPr lang="en-US" sz="3200" b="1" dirty="0" smtClean="0"/>
              <a:t>ONCLUSIONS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8585" y="1414124"/>
            <a:ext cx="9361777" cy="5114261"/>
          </a:xfrm>
        </p:spPr>
        <p:txBody>
          <a:bodyPr>
            <a:normAutofit/>
          </a:bodyPr>
          <a:lstStyle/>
          <a:p>
            <a:r>
              <a:rPr lang="en-US" dirty="0" smtClean="0"/>
              <a:t>We </a:t>
            </a:r>
            <a:r>
              <a:rPr lang="en-US" dirty="0"/>
              <a:t>are in the process to train the corresponding course </a:t>
            </a:r>
            <a:r>
              <a:rPr lang="en-US" dirty="0" smtClean="0"/>
              <a:t>teachers.</a:t>
            </a:r>
          </a:p>
          <a:p>
            <a:r>
              <a:rPr lang="en-US" dirty="0" smtClean="0"/>
              <a:t>Evaluation/assessment </a:t>
            </a:r>
            <a:r>
              <a:rPr lang="en-US" dirty="0"/>
              <a:t>policy for the students has to adopt. </a:t>
            </a:r>
            <a:endParaRPr lang="en-US" dirty="0" smtClean="0"/>
          </a:p>
          <a:p>
            <a:r>
              <a:rPr lang="en-US" dirty="0" smtClean="0"/>
              <a:t>Pre-course </a:t>
            </a:r>
            <a:r>
              <a:rPr lang="en-US" dirty="0"/>
              <a:t>assessment will be performed to identify the students' areas of interest. </a:t>
            </a:r>
            <a:endParaRPr lang="en-US" dirty="0" smtClean="0"/>
          </a:p>
          <a:p>
            <a:r>
              <a:rPr lang="en-US" dirty="0" smtClean="0"/>
              <a:t>Moreover</a:t>
            </a:r>
            <a:r>
              <a:rPr lang="en-US" dirty="0"/>
              <a:t>, in-between assessment and post-course assessment will be carried out to evaluate the integration of PDC. </a:t>
            </a:r>
            <a:endParaRPr lang="en-US" dirty="0" smtClean="0"/>
          </a:p>
          <a:p>
            <a:r>
              <a:rPr lang="en-US" dirty="0" smtClean="0"/>
              <a:t>Now </a:t>
            </a:r>
            <a:r>
              <a:rPr lang="en-US" dirty="0"/>
              <a:t>the challenges are: </a:t>
            </a:r>
            <a:endParaRPr lang="en-US" dirty="0" smtClean="0"/>
          </a:p>
          <a:p>
            <a:pPr lvl="1"/>
            <a:r>
              <a:rPr lang="en-US" sz="1800" dirty="0" smtClean="0"/>
              <a:t>Q/A </a:t>
            </a:r>
            <a:r>
              <a:rPr lang="en-US" sz="1800" dirty="0"/>
              <a:t>setup to assess the </a:t>
            </a:r>
            <a:r>
              <a:rPr lang="en-US" sz="1800" dirty="0" smtClean="0"/>
              <a:t>students </a:t>
            </a:r>
          </a:p>
          <a:p>
            <a:pPr lvl="1"/>
            <a:r>
              <a:rPr lang="en-US" sz="1800" dirty="0" smtClean="0"/>
              <a:t>what </a:t>
            </a:r>
            <a:r>
              <a:rPr lang="en-US" sz="1800" dirty="0"/>
              <a:t>will be the assessment </a:t>
            </a:r>
            <a:r>
              <a:rPr lang="en-US" sz="1800" dirty="0" smtClean="0"/>
              <a:t>method? We </a:t>
            </a:r>
            <a:r>
              <a:rPr lang="en-US" sz="1800" dirty="0"/>
              <a:t>may ask them to give new real life examples of parallelisms. </a:t>
            </a:r>
            <a:endParaRPr lang="en-US" sz="1800" dirty="0" smtClean="0"/>
          </a:p>
          <a:p>
            <a:pPr lvl="1"/>
            <a:r>
              <a:rPr lang="en-US" sz="1800" dirty="0" smtClean="0"/>
              <a:t>How </a:t>
            </a:r>
            <a:r>
              <a:rPr lang="en-US" sz="1800" dirty="0"/>
              <a:t>to set the assignments/home works/online offline discussions?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3ADC-F348-44F9-8FCF-6F58346E58C8}" type="datetime1">
              <a:rPr lang="en-US" smtClean="0"/>
              <a:pPr/>
              <a:t>12/13/2018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kalpoma@gmail.com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265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505319"/>
            <a:ext cx="8915399" cy="1468800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latin typeface="Copperplate Gothic Bold" panose="020E0705020206020404" pitchFamily="34" charset="0"/>
              </a:rPr>
              <a:t>Thank you</a:t>
            </a:r>
            <a:endParaRPr lang="en-US" sz="7200" dirty="0">
              <a:latin typeface="Copperplate Gothic Bold" panose="020E07050202060204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842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81334254"/>
              </p:ext>
            </p:extLst>
          </p:nvPr>
        </p:nvGraphicFramePr>
        <p:xfrm>
          <a:off x="1970890" y="810358"/>
          <a:ext cx="9707132" cy="5245345"/>
        </p:xfrm>
        <a:graphic>
          <a:graphicData uri="http://schemas.openxmlformats.org/drawingml/2006/table">
            <a:tbl>
              <a:tblPr/>
              <a:tblGrid>
                <a:gridCol w="13648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90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517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7968">
                <a:tc gridSpan="3">
                  <a:txBody>
                    <a:bodyPr/>
                    <a:lstStyle/>
                    <a:p>
                      <a:pPr algn="ctr"/>
                      <a:r>
                        <a:rPr lang="en-US" sz="2500" b="1" kern="12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Table 1: Activity Plan </a:t>
                      </a:r>
                      <a:endParaRPr lang="en-US" sz="2500" b="1" kern="1200" dirty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38930" marR="38930" marT="38930" marB="389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1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1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4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Course No</a:t>
                      </a:r>
                      <a:endParaRPr lang="en-US" sz="1700" b="1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38930" marR="38930" marT="38930" marB="3893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Course </a:t>
                      </a: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Title</a:t>
                      </a:r>
                      <a:endParaRPr lang="en-US" sz="1700" b="1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38930" marR="38930" marT="38930" marB="3893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Semester</a:t>
                      </a:r>
                      <a:endParaRPr lang="en-US" sz="1700" b="1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38930" marR="38930" marT="38930" marB="3893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775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CSE1108</a:t>
                      </a:r>
                      <a:endParaRPr lang="en-US" sz="22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38930" marR="38930" marT="38930" marB="389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Introduction to Computer Systems</a:t>
                      </a:r>
                      <a:endParaRPr lang="en-US" sz="22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38930" marR="38930" marT="38930" marB="389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Spring 2019</a:t>
                      </a:r>
                      <a:endParaRPr lang="en-US" sz="22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38930" marR="38930" marT="38930" marB="389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976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CSE1101</a:t>
                      </a:r>
                      <a:endParaRPr lang="en-US" sz="22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CSE1102</a:t>
                      </a:r>
                      <a:endParaRPr lang="en-US" sz="22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38930" marR="38930" marT="38930" marB="389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Elementary Structured Programming</a:t>
                      </a:r>
                      <a:endParaRPr lang="en-US" sz="22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Elementary Structured Programming Lab</a:t>
                      </a:r>
                      <a:endParaRPr lang="en-US" sz="22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38930" marR="38930" marT="38930" marB="389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Spring 2019</a:t>
                      </a:r>
                      <a:endParaRPr lang="en-US" sz="22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38930" marR="38930" marT="38930" marB="389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976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CSE1205 </a:t>
                      </a:r>
                      <a:endParaRPr lang="en-US" sz="22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CSE1206</a:t>
                      </a:r>
                      <a:endParaRPr lang="en-US" sz="22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38930" marR="38930" marT="38930" marB="389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Object-Oriented Programming </a:t>
                      </a:r>
                      <a:endParaRPr lang="en-US" sz="220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Object-Oriented Programming  Lab</a:t>
                      </a:r>
                      <a:endParaRPr lang="en-US" sz="220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38930" marR="38930" marT="38930" marB="389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Fall 2019</a:t>
                      </a:r>
                      <a:endParaRPr lang="en-US" sz="22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38930" marR="38930" marT="38930" marB="389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976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Contest/ Event</a:t>
                      </a:r>
                      <a:endParaRPr lang="en-US" sz="22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38930" marR="38930" marT="38930" marB="389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Practice PDC concepts and </a:t>
                      </a:r>
                      <a:r>
                        <a:rPr lang="en-US" sz="21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gathering</a:t>
                      </a:r>
                      <a:r>
                        <a:rPr lang="en-US" sz="2100" baseline="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1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feedback 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through </a:t>
                      </a:r>
                      <a:r>
                        <a:rPr lang="en-US" sz="21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university</a:t>
                      </a:r>
                      <a:r>
                        <a:rPr lang="en-US" sz="2100" baseline="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1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computer/innovation 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club</a:t>
                      </a:r>
                      <a:endParaRPr lang="en-US" sz="21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38930" marR="38930" marT="38930" marB="389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Fall 2019</a:t>
                      </a:r>
                      <a:endParaRPr lang="en-US" sz="22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38930" marR="38930" marT="38930" marB="389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976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CSE2103</a:t>
                      </a:r>
                      <a:endParaRPr lang="en-US" sz="22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CSE2104</a:t>
                      </a:r>
                      <a:endParaRPr lang="en-US" sz="22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38930" marR="38930" marT="38930" marB="389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Data structures</a:t>
                      </a:r>
                      <a:endParaRPr lang="en-US" sz="22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Data structures Lab</a:t>
                      </a:r>
                      <a:endParaRPr lang="en-US" sz="22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38930" marR="38930" marT="38930" marB="389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Spring 2020</a:t>
                      </a:r>
                      <a:endParaRPr lang="en-US" sz="22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38930" marR="38930" marT="38930" marB="389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976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CSE2207</a:t>
                      </a:r>
                      <a:endParaRPr lang="en-US" sz="22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CSE2208</a:t>
                      </a:r>
                      <a:endParaRPr lang="en-US" sz="22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38930" marR="38930" marT="38930" marB="389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Algorithms</a:t>
                      </a:r>
                      <a:endParaRPr lang="en-US" sz="22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Algorithms Lab</a:t>
                      </a:r>
                      <a:endParaRPr lang="en-US" sz="22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38930" marR="38930" marT="38930" marB="389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Fall 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2020</a:t>
                      </a:r>
                      <a:endParaRPr lang="en-US" sz="22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38930" marR="38930" marT="38930" marB="389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D0D5-ACC9-4B59-BA6F-4D622CA75D3C}" type="datetime1">
              <a:rPr lang="en-US" smtClean="0"/>
              <a:pPr/>
              <a:t>12/13/2018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kalpoma@gmail.com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764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182</TotalTime>
  <Words>637</Words>
  <Application>Microsoft Office PowerPoint</Application>
  <PresentationFormat>Custom</PresentationFormat>
  <Paragraphs>120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Wisp</vt:lpstr>
      <vt:lpstr>Challenges of integrating parallel and distributed computing topics into Undergraduate CSE curriculum of AUST: Bangladesh Perspective</vt:lpstr>
      <vt:lpstr>Features</vt:lpstr>
      <vt:lpstr>AUST: AHSANULLAH UNIVERSITY OF SCIENCE &amp; TECHNOLOGY</vt:lpstr>
      <vt:lpstr>main goal  </vt:lpstr>
      <vt:lpstr>Challenges </vt:lpstr>
      <vt:lpstr>APPROACHES</vt:lpstr>
      <vt:lpstr>CONCLUSIONS</vt:lpstr>
      <vt:lpstr>Thank you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of integrating parallel and distributed computing topics into Undergraduate CSE curriculum of AUST: Bangladesh Perspective</dc:title>
  <dc:creator>Kalpoma</dc:creator>
  <cp:lastModifiedBy>Kalpoma</cp:lastModifiedBy>
  <cp:revision>33</cp:revision>
  <dcterms:created xsi:type="dcterms:W3CDTF">2018-12-10T14:48:33Z</dcterms:created>
  <dcterms:modified xsi:type="dcterms:W3CDTF">2018-12-12T19:42:53Z</dcterms:modified>
</cp:coreProperties>
</file>