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13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7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0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5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1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6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9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1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45B9-53D9-45A0-9A94-4690E0012C12}" type="datetimeFigureOut">
              <a:rPr lang="en-US" smtClean="0"/>
              <a:t>14-Dec-18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86DD-B879-48F9-A426-23D3FEB9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7.e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7784" y="6519446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17</a:t>
            </a:r>
            <a:r>
              <a:rPr lang="en-US" sz="1600" baseline="30000" dirty="0" smtClean="0">
                <a:latin typeface="Cambria" pitchFamily="18" charset="0"/>
              </a:rPr>
              <a:t>th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Dec 2018</a:t>
            </a:r>
            <a:endParaRPr lang="en-US" sz="1600" dirty="0"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473"/>
            <a:ext cx="9144000" cy="2064327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  <a:alpha val="4000"/>
                </a:schemeClr>
              </a:gs>
              <a:gs pos="61000">
                <a:schemeClr val="accent2">
                  <a:lumMod val="20000"/>
                  <a:lumOff val="80000"/>
                </a:schemeClr>
              </a:gs>
              <a:gs pos="82288">
                <a:srgbClr val="DFD1B3"/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>
            <a:noFill/>
          </a:ln>
          <a:effectLst/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577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gradFill flip="none" rotWithShape="1">
                  <a:gsLst>
                    <a:gs pos="0">
                      <a:srgbClr val="FB3131">
                        <a:shade val="30000"/>
                        <a:satMod val="115000"/>
                      </a:srgbClr>
                    </a:gs>
                    <a:gs pos="50000">
                      <a:srgbClr val="FB3131">
                        <a:shade val="67500"/>
                        <a:satMod val="115000"/>
                      </a:srgbClr>
                    </a:gs>
                    <a:gs pos="100000">
                      <a:srgbClr val="FB313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mbria" pitchFamily="18" charset="0"/>
                <a:cs typeface="Arial" pitchFamily="34" charset="0"/>
              </a:rPr>
              <a:t>Parallel &amp; Distributed Computing (PDC) Using Low Cost, Compact and Portable Raspberry Pi Mini Cluster: </a:t>
            </a:r>
            <a:r>
              <a:rPr lang="en-US" sz="3000" b="1" dirty="0" err="1" smtClean="0">
                <a:gradFill flip="none" rotWithShape="1">
                  <a:gsLst>
                    <a:gs pos="0">
                      <a:srgbClr val="FB3131">
                        <a:shade val="30000"/>
                        <a:satMod val="115000"/>
                      </a:srgbClr>
                    </a:gs>
                    <a:gs pos="50000">
                      <a:srgbClr val="FB3131">
                        <a:shade val="67500"/>
                        <a:satMod val="115000"/>
                      </a:srgbClr>
                    </a:gs>
                    <a:gs pos="100000">
                      <a:srgbClr val="FB313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mbria" pitchFamily="18" charset="0"/>
                <a:cs typeface="Arial" pitchFamily="34" charset="0"/>
              </a:rPr>
              <a:t>Pradyut</a:t>
            </a:r>
            <a:endParaRPr lang="en-US" sz="3000" b="1" dirty="0">
              <a:gradFill flip="none" rotWithShape="1">
                <a:gsLst>
                  <a:gs pos="0">
                    <a:srgbClr val="FB3131">
                      <a:shade val="30000"/>
                      <a:satMod val="115000"/>
                    </a:srgbClr>
                  </a:gs>
                  <a:gs pos="50000">
                    <a:srgbClr val="FB3131">
                      <a:shade val="67500"/>
                      <a:satMod val="115000"/>
                    </a:srgbClr>
                  </a:gs>
                  <a:gs pos="100000">
                    <a:srgbClr val="FB313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524071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  <a:cs typeface="Times New Roman" pitchFamily="18" charset="0"/>
              </a:rPr>
              <a:t> Deepak Aggarwal</a:t>
            </a:r>
            <a:r>
              <a:rPr lang="en-US" baseline="30000" dirty="0">
                <a:latin typeface="Cambria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Cambria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itchFamily="18" charset="0"/>
                <a:cs typeface="Times New Roman" pitchFamily="18" charset="0"/>
              </a:rPr>
              <a:t>Prashant</a:t>
            </a:r>
            <a:r>
              <a:rPr lang="en-US" dirty="0">
                <a:latin typeface="Cambria" pitchFamily="18" charset="0"/>
                <a:cs typeface="Times New Roman" pitchFamily="18" charset="0"/>
              </a:rPr>
              <a:t> Kumar</a:t>
            </a:r>
            <a:r>
              <a:rPr lang="en-US" baseline="30000" dirty="0">
                <a:latin typeface="Cambria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Cambria" pitchFamily="18" charset="0"/>
                <a:cs typeface="Times New Roman" pitchFamily="18" charset="0"/>
              </a:rPr>
              <a:t>, Harish Charan</a:t>
            </a:r>
            <a:r>
              <a:rPr lang="en-US" baseline="30000" dirty="0">
                <a:latin typeface="Cambria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Cambria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Cambria" pitchFamily="18" charset="0"/>
                <a:cs typeface="Times New Roman" pitchFamily="18" charset="0"/>
              </a:rPr>
              <a:t>Hemant</a:t>
            </a:r>
            <a:r>
              <a:rPr lang="en-US" dirty="0">
                <a:latin typeface="Cambria" pitchFamily="18" charset="0"/>
                <a:cs typeface="Times New Roman" pitchFamily="18" charset="0"/>
              </a:rPr>
              <a:t> Joshi</a:t>
            </a:r>
            <a:r>
              <a:rPr lang="en-US" baseline="30000" dirty="0">
                <a:latin typeface="Cambria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dirty="0">
                <a:latin typeface="Cambria" pitchFamily="18" charset="0"/>
                <a:cs typeface="Times New Roman" pitchFamily="18" charset="0"/>
              </a:rPr>
              <a:t> </a:t>
            </a:r>
            <a:r>
              <a:rPr lang="en-US" i="1" baseline="30000" dirty="0">
                <a:latin typeface="Cambria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Cambria" pitchFamily="18" charset="0"/>
                <a:cs typeface="Times New Roman" pitchFamily="18" charset="0"/>
              </a:rPr>
              <a:t>Institute for Plasma Research, Gandhinagar - 382428, Gujarat, India</a:t>
            </a:r>
          </a:p>
          <a:p>
            <a:pPr algn="ctr"/>
            <a:r>
              <a:rPr lang="en-US" i="1" baseline="30000" dirty="0">
                <a:latin typeface="Cambria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Cambria" pitchFamily="18" charset="0"/>
                <a:cs typeface="Times New Roman" pitchFamily="18" charset="0"/>
              </a:rPr>
              <a:t>Weizmann Institute of Science, Herzl St 234, </a:t>
            </a:r>
            <a:r>
              <a:rPr lang="en-US" i="1" dirty="0" err="1">
                <a:latin typeface="Cambria" pitchFamily="18" charset="0"/>
                <a:cs typeface="Times New Roman" pitchFamily="18" charset="0"/>
              </a:rPr>
              <a:t>Rehovot</a:t>
            </a:r>
            <a:r>
              <a:rPr lang="en-US" i="1" dirty="0">
                <a:latin typeface="Cambria" pitchFamily="18" charset="0"/>
                <a:cs typeface="Times New Roman" pitchFamily="18" charset="0"/>
              </a:rPr>
              <a:t>, Israel</a:t>
            </a:r>
            <a:r>
              <a:rPr lang="en-US" dirty="0">
                <a:latin typeface="Cambria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US" dirty="0" smtClean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Cambria" pitchFamily="18" charset="0"/>
                <a:cs typeface="Times New Roman" pitchFamily="18" charset="0"/>
              </a:rPr>
              <a:t>E-mail </a:t>
            </a:r>
            <a:r>
              <a:rPr lang="en-US" dirty="0">
                <a:latin typeface="Cambria" pitchFamily="18" charset="0"/>
                <a:cs typeface="Times New Roman" pitchFamily="18" charset="0"/>
              </a:rPr>
              <a:t>: </a:t>
            </a:r>
            <a:r>
              <a:rPr lang="en-US" i="1" dirty="0">
                <a:latin typeface="Cambria" pitchFamily="18" charset="0"/>
                <a:cs typeface="Times New Roman" pitchFamily="18" charset="0"/>
              </a:rPr>
              <a:t>deepakagg@ipr.res.in</a:t>
            </a:r>
            <a:endParaRPr lang="en-US" dirty="0"/>
          </a:p>
        </p:txBody>
      </p:sp>
      <p:sp>
        <p:nvSpPr>
          <p:cNvPr id="10" name="Rectangle 126"/>
          <p:cNvSpPr>
            <a:spLocks noChangeArrowheads="1"/>
          </p:cNvSpPr>
          <p:nvPr/>
        </p:nvSpPr>
        <p:spPr bwMode="auto">
          <a:xfrm>
            <a:off x="914400" y="0"/>
            <a:ext cx="7543370" cy="27563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2947" tIns="56473" rIns="112947" bIns="56473">
            <a:spAutoFit/>
          </a:bodyPr>
          <a:lstStyle/>
          <a:p>
            <a:pPr algn="ctr"/>
            <a:r>
              <a:rPr lang="en-US" sz="1000" b="1" u="sng" dirty="0">
                <a:solidFill>
                  <a:srgbClr val="C00000"/>
                </a:solidFill>
                <a:latin typeface="Cambria" pitchFamily="18" charset="0"/>
              </a:rPr>
              <a:t> EDUHIPC-18: WORKSHOP ON EDUCATION FOR HIGH-PERFORMANCE </a:t>
            </a:r>
            <a:r>
              <a:rPr lang="en-US" sz="1000" b="1" u="sng" dirty="0" smtClean="0">
                <a:solidFill>
                  <a:srgbClr val="C00000"/>
                </a:solidFill>
                <a:latin typeface="Cambria" pitchFamily="18" charset="0"/>
              </a:rPr>
              <a:t>COMPUTING, 17 </a:t>
            </a:r>
            <a:r>
              <a:rPr lang="en-US" sz="1000" b="1" u="sng" dirty="0">
                <a:solidFill>
                  <a:srgbClr val="C00000"/>
                </a:solidFill>
                <a:latin typeface="Cambria" pitchFamily="18" charset="0"/>
              </a:rPr>
              <a:t>December 2018, Bengaluru, India</a:t>
            </a:r>
            <a:endParaRPr lang="en-IN" sz="10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2" name="Picture 3" descr="C:\Users\admin\Desktop\logoforheader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8"/>
          <a:stretch/>
        </p:blipFill>
        <p:spPr bwMode="auto">
          <a:xfrm>
            <a:off x="7848600" y="381000"/>
            <a:ext cx="1218341" cy="80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669" y="6505591"/>
            <a:ext cx="1063171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Paper # 10</a:t>
            </a:r>
            <a:endParaRPr lang="en-US" sz="16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90055"/>
            <a:ext cx="1188720" cy="11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50275" y="-34635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Cambria" pitchFamily="18" charset="0"/>
              </a:rPr>
              <a:t>Work Objective and Set-Up of Cluster</a:t>
            </a:r>
            <a:endParaRPr lang="en-US" sz="27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82296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admin\Desktop\logoforheader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8"/>
          <a:stretch/>
        </p:blipFill>
        <p:spPr bwMode="auto">
          <a:xfrm>
            <a:off x="8229600" y="48490"/>
            <a:ext cx="914400" cy="6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84976"/>
            <a:ext cx="3657600" cy="183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565" y="1066800"/>
            <a:ext cx="9067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It is highly desired for the academia to utilize the power of parallel computing, specifically using the cluster-based HPC facilities. </a:t>
            </a:r>
            <a:endParaRPr lang="en-US" sz="14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Cambria" pitchFamily="18" charset="0"/>
              </a:rPr>
              <a:t>There is lack </a:t>
            </a:r>
            <a:r>
              <a:rPr lang="en-US" sz="1400" dirty="0">
                <a:latin typeface="Cambria" pitchFamily="18" charset="0"/>
              </a:rPr>
              <a:t>of infrastructure, experience and high cost of setting up an HPC </a:t>
            </a:r>
            <a:r>
              <a:rPr lang="en-US" sz="1400" dirty="0" smtClean="0">
                <a:latin typeface="Cambria" pitchFamily="18" charset="0"/>
              </a:rPr>
              <a:t>facility.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Cambria" pitchFamily="18" charset="0"/>
              </a:rPr>
              <a:t>Here we explore an </a:t>
            </a:r>
            <a:r>
              <a:rPr lang="en-US" sz="1400" dirty="0">
                <a:latin typeface="Cambria" pitchFamily="18" charset="0"/>
              </a:rPr>
              <a:t>alternative </a:t>
            </a:r>
            <a:r>
              <a:rPr lang="en-US" sz="1400" dirty="0" smtClean="0">
                <a:latin typeface="Cambria" pitchFamily="18" charset="0"/>
              </a:rPr>
              <a:t>approach to </a:t>
            </a:r>
            <a:r>
              <a:rPr lang="en-US" sz="1400" dirty="0">
                <a:latin typeface="Cambria" pitchFamily="18" charset="0"/>
              </a:rPr>
              <a:t>the big HPC </a:t>
            </a:r>
            <a:r>
              <a:rPr lang="en-US" sz="1400" dirty="0" smtClean="0">
                <a:latin typeface="Cambria" pitchFamily="18" charset="0"/>
              </a:rPr>
              <a:t>facilities,  which is affordable</a:t>
            </a:r>
            <a:r>
              <a:rPr lang="en-US" sz="1400" dirty="0">
                <a:latin typeface="Cambria" pitchFamily="18" charset="0"/>
              </a:rPr>
              <a:t>, easy to set-up, compact, portable and require no maintenance. With 4 cores and 1 GB RAM </a:t>
            </a:r>
            <a:r>
              <a:rPr lang="en-US" sz="1400" dirty="0" smtClean="0">
                <a:latin typeface="Cambria" pitchFamily="18" charset="0"/>
              </a:rPr>
              <a:t>Raspberry </a:t>
            </a:r>
            <a:r>
              <a:rPr lang="en-US" sz="1400" dirty="0">
                <a:latin typeface="Cambria" pitchFamily="18" charset="0"/>
              </a:rPr>
              <a:t>Pi is a good candidate </a:t>
            </a:r>
            <a:r>
              <a:rPr lang="en-US" sz="1400" dirty="0" smtClean="0">
                <a:latin typeface="Cambria" pitchFamily="18" charset="0"/>
              </a:rPr>
              <a:t>cluster.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Cambria" pitchFamily="18" charset="0"/>
              </a:rPr>
              <a:t>4-node cluster named </a:t>
            </a:r>
            <a:r>
              <a:rPr lang="en-US" sz="1400" dirty="0" err="1" smtClean="0">
                <a:latin typeface="Cambria" pitchFamily="18" charset="0"/>
              </a:rPr>
              <a:t>Pradyut</a:t>
            </a:r>
            <a:r>
              <a:rPr lang="en-US" sz="1400" dirty="0" smtClean="0">
                <a:latin typeface="Cambria" pitchFamily="18" charset="0"/>
              </a:rPr>
              <a:t> will help students in hands-on </a:t>
            </a:r>
            <a:r>
              <a:rPr lang="en-US" sz="1400" dirty="0">
                <a:latin typeface="Cambria" pitchFamily="18" charset="0"/>
              </a:rPr>
              <a:t>experimenting with the cluster design, set up and the </a:t>
            </a:r>
            <a:r>
              <a:rPr lang="en-US" sz="1400" dirty="0" smtClean="0">
                <a:latin typeface="Cambria" pitchFamily="18" charset="0"/>
              </a:rPr>
              <a:t>administration. 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65" y="2528455"/>
            <a:ext cx="3864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Master Node and Compute Nodes Setup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19" y="4953000"/>
            <a:ext cx="423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NFS Setup &amp; Software Environment for PDC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5215997"/>
            <a:ext cx="4800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Cambria" pitchFamily="18" charset="0"/>
              </a:rPr>
              <a:t>Pi-master </a:t>
            </a:r>
            <a:r>
              <a:rPr lang="en-US" sz="1400" dirty="0">
                <a:latin typeface="Cambria" pitchFamily="18" charset="0"/>
              </a:rPr>
              <a:t>has been configured as NFS server and pi01, pi02 and pi03 as NFS clients. </a:t>
            </a:r>
            <a:endParaRPr lang="en-US" sz="14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Cambria" pitchFamily="18" charset="0"/>
              </a:rPr>
              <a:t>A </a:t>
            </a:r>
            <a:r>
              <a:rPr lang="en-US" sz="1400" dirty="0">
                <a:latin typeface="Cambria" pitchFamily="18" charset="0"/>
              </a:rPr>
              <a:t>16 GB pen drive connected to pi-master mounted on the it and is used as a shared directory across the nodes. </a:t>
            </a:r>
            <a:endParaRPr lang="en-US" sz="14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Cambria" pitchFamily="18" charset="0"/>
              </a:rPr>
              <a:t>To </a:t>
            </a:r>
            <a:r>
              <a:rPr lang="en-US" sz="1400" dirty="0">
                <a:latin typeface="Cambria" pitchFamily="18" charset="0"/>
              </a:rPr>
              <a:t>understand the concepts of PDC, two standard parallel programming modes used in HPC viz. MPI and </a:t>
            </a:r>
            <a:r>
              <a:rPr lang="en-US" sz="1400" dirty="0" err="1">
                <a:latin typeface="Cambria" pitchFamily="18" charset="0"/>
              </a:rPr>
              <a:t>OpenMP</a:t>
            </a:r>
            <a:r>
              <a:rPr lang="en-US" sz="1400" dirty="0">
                <a:latin typeface="Cambria" pitchFamily="18" charset="0"/>
              </a:rPr>
              <a:t> need to be understood.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2777835"/>
            <a:ext cx="48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Cambria" pitchFamily="18" charset="0"/>
              </a:rPr>
              <a:t>Nodes </a:t>
            </a:r>
            <a:r>
              <a:rPr lang="en-US" sz="1400" dirty="0">
                <a:latin typeface="Cambria" pitchFamily="18" charset="0"/>
              </a:rPr>
              <a:t>are booted up and connected to the network switch.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Cambria" pitchFamily="18" charset="0"/>
              </a:rPr>
              <a:t>The </a:t>
            </a:r>
            <a:r>
              <a:rPr lang="en-US" sz="1400" dirty="0">
                <a:latin typeface="Cambria" pitchFamily="18" charset="0"/>
              </a:rPr>
              <a:t>default hostnames changed to pi-master and pi01, pi02, pi03 respectively to avoid conflicts in </a:t>
            </a:r>
            <a:r>
              <a:rPr lang="en-US" sz="1400" dirty="0" smtClean="0">
                <a:latin typeface="Cambria" pitchFamily="18" charset="0"/>
              </a:rPr>
              <a:t>network.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Cambria" pitchFamily="18" charset="0"/>
              </a:rPr>
              <a:t>For </a:t>
            </a:r>
            <a:r>
              <a:rPr lang="en-US" sz="1400" dirty="0">
                <a:latin typeface="Cambria" pitchFamily="18" charset="0"/>
              </a:rPr>
              <a:t>communication, one public IP (for outside world) and one private IP assigned to master node whereas compute nodes have only private unique IPs (for internal communication</a:t>
            </a:r>
            <a:r>
              <a:rPr lang="en-US" sz="1400" dirty="0" smtClean="0">
                <a:latin typeface="Cambria" pitchFamily="18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>
                <a:latin typeface="Cambria" pitchFamily="18" charset="0"/>
              </a:rPr>
              <a:t>For </a:t>
            </a:r>
            <a:r>
              <a:rPr lang="en-US" sz="1400" dirty="0">
                <a:latin typeface="Cambria" pitchFamily="18" charset="0"/>
              </a:rPr>
              <a:t>providing </a:t>
            </a:r>
            <a:r>
              <a:rPr lang="en-US" sz="1400" dirty="0" smtClean="0">
                <a:latin typeface="Cambria" pitchFamily="18" charset="0"/>
              </a:rPr>
              <a:t>password less </a:t>
            </a:r>
            <a:r>
              <a:rPr lang="en-US" sz="1400" dirty="0">
                <a:latin typeface="Cambria" pitchFamily="18" charset="0"/>
              </a:rPr>
              <a:t>communication, SSH keys for each node were generated and copied on each other.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13218"/>
            <a:ext cx="3886201" cy="135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58274" y="4876800"/>
            <a:ext cx="2809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Cambria" pitchFamily="18" charset="0"/>
              </a:rPr>
              <a:t>Schematic of the 4-node cluster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855" y="803565"/>
            <a:ext cx="1669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Work Objective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00600" y="2497961"/>
            <a:ext cx="3982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Cambria" pitchFamily="18" charset="0"/>
              </a:rPr>
              <a:t>Schematic of the </a:t>
            </a:r>
            <a:r>
              <a:rPr lang="en-US" sz="1400" b="1" dirty="0" smtClean="0">
                <a:latin typeface="Cambria" pitchFamily="18" charset="0"/>
              </a:rPr>
              <a:t>node set-up of 4-node cluster</a:t>
            </a:r>
            <a:endParaRPr lang="en-US" sz="1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50275" y="0"/>
            <a:ext cx="8229600" cy="764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Cambria" pitchFamily="18" charset="0"/>
              </a:rPr>
              <a:t>Cluster Details and Performance Results</a:t>
            </a:r>
            <a:endParaRPr lang="en-US" sz="27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42" y="4861560"/>
            <a:ext cx="2491058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13905"/>
            <a:ext cx="2557285" cy="196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937760"/>
            <a:ext cx="2757011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261286"/>
              </p:ext>
            </p:extLst>
          </p:nvPr>
        </p:nvGraphicFramePr>
        <p:xfrm>
          <a:off x="3962400" y="1061749"/>
          <a:ext cx="4952999" cy="244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6" imgW="6090671" imgH="3628426" progId="Word.Document.12">
                  <p:embed/>
                </p:oleObj>
              </mc:Choice>
              <mc:Fallback>
                <p:oleObj name="Document" r:id="rId6" imgW="6090671" imgH="3628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2400" y="1061749"/>
                        <a:ext cx="4952999" cy="244345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0782" y="3581400"/>
            <a:ext cx="1874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Cambria" pitchFamily="18" charset="0"/>
              </a:rPr>
              <a:t>I. HPL Benchmark</a:t>
            </a:r>
            <a:endParaRPr lang="en-US" sz="1600" b="1" u="sng" dirty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76341" y="3581400"/>
            <a:ext cx="5111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Cambria" pitchFamily="18" charset="0"/>
              </a:rPr>
              <a:t>II. Speedup </a:t>
            </a:r>
            <a:r>
              <a:rPr lang="en-US" sz="1600" b="1" u="sng" dirty="0">
                <a:latin typeface="Cambria" pitchFamily="18" charset="0"/>
              </a:rPr>
              <a:t>and Efficiency of Cluster for Computing π</a:t>
            </a:r>
          </a:p>
        </p:txBody>
      </p:sp>
      <p:pic>
        <p:nvPicPr>
          <p:cNvPr id="2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7198" r="57475"/>
          <a:stretch/>
        </p:blipFill>
        <p:spPr bwMode="auto">
          <a:xfrm>
            <a:off x="152400" y="1358444"/>
            <a:ext cx="3108960" cy="17657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023851"/>
            <a:ext cx="373531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89" b="77099" l="17188" r="7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8606" r="28030" b="24219"/>
          <a:stretch/>
        </p:blipFill>
        <p:spPr bwMode="auto">
          <a:xfrm>
            <a:off x="3311236" y="1447800"/>
            <a:ext cx="498764" cy="146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352800" y="3837710"/>
            <a:ext cx="5583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Here we have analyzed the speedup and efficiency of a program (in serial and MPI modes) that computes π using integration approach. </a:t>
            </a:r>
          </a:p>
        </p:txBody>
      </p:sp>
      <p:pic>
        <p:nvPicPr>
          <p:cNvPr id="31" name="Picture 30" descr="\int_0^1 \frac{4}{1 + x^2} dx = {\pi}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72495"/>
            <a:ext cx="118872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-13852" y="3837710"/>
            <a:ext cx="33250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HPL-2.1 was installed </a:t>
            </a:r>
            <a:r>
              <a:rPr lang="en-US" sz="1400" dirty="0" smtClean="0">
                <a:latin typeface="Cambria" pitchFamily="18" charset="0"/>
              </a:rPr>
              <a:t> to test the cluster performance.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Cambria" pitchFamily="18" charset="0"/>
              </a:rPr>
              <a:t>Modified HPL.dat file cluster starting with 1 core on a single </a:t>
            </a:r>
            <a:r>
              <a:rPr lang="en-US" sz="1400" dirty="0" smtClean="0">
                <a:latin typeface="Cambria" pitchFamily="18" charset="0"/>
              </a:rPr>
              <a:t>node to </a:t>
            </a:r>
            <a:r>
              <a:rPr lang="en-US" sz="1400" dirty="0">
                <a:latin typeface="Cambria" pitchFamily="18" charset="0"/>
              </a:rPr>
              <a:t>total 16 </a:t>
            </a:r>
            <a:r>
              <a:rPr lang="en-US" sz="1400" dirty="0" smtClean="0">
                <a:latin typeface="Cambria" pitchFamily="18" charset="0"/>
              </a:rPr>
              <a:t>cores of the cluster.</a:t>
            </a:r>
            <a:endParaRPr lang="en-US" sz="1400" dirty="0">
              <a:latin typeface="Cambria" pitchFamily="18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82296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 descr="C:\Users\admin\Desktop\logoforheader-2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8"/>
          <a:stretch/>
        </p:blipFill>
        <p:spPr bwMode="auto">
          <a:xfrm>
            <a:off x="8229600" y="27710"/>
            <a:ext cx="914400" cy="6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560619" y="773796"/>
            <a:ext cx="565958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i="1" dirty="0">
                <a:solidFill>
                  <a:schemeClr val="accent5"/>
                </a:solidFill>
                <a:latin typeface="Cambria" pitchFamily="18" charset="0"/>
              </a:rPr>
              <a:t>The hardware components required to assemble cluster are given in below table.</a:t>
            </a:r>
          </a:p>
        </p:txBody>
      </p:sp>
    </p:spTree>
    <p:extLst>
      <p:ext uri="{BB962C8B-B14F-4D97-AF65-F5344CB8AC3E}">
        <p14:creationId xmlns:p14="http://schemas.microsoft.com/office/powerpoint/2010/main" val="36935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424</Words>
  <Application>Microsoft Office PowerPoint</Application>
  <PresentationFormat>On-screen Show (4:3)</PresentationFormat>
  <Paragraphs>33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Microsoft Word Document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&amp; Distributed Computing (PDC) Using Low Cost, Compact and Portable Raspberry Pi Mini Cluster: Pradyut</dc:title>
  <dc:creator>admin</dc:creator>
  <cp:lastModifiedBy>admin</cp:lastModifiedBy>
  <cp:revision>32</cp:revision>
  <dcterms:created xsi:type="dcterms:W3CDTF">2018-12-14T05:33:11Z</dcterms:created>
  <dcterms:modified xsi:type="dcterms:W3CDTF">2018-12-14T13:48:47Z</dcterms:modified>
</cp:coreProperties>
</file>